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handoutMasterIdLst>
    <p:handoutMasterId r:id="rId8"/>
  </p:handoutMasterIdLst>
  <p:sldIdLst>
    <p:sldId id="272" r:id="rId2"/>
    <p:sldId id="283" r:id="rId3"/>
    <p:sldId id="284" r:id="rId4"/>
    <p:sldId id="279" r:id="rId5"/>
    <p:sldId id="28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äiläkivi" initials="S" lastIdx="0" clrIdx="0">
    <p:extLst>
      <p:ext uri="{19B8F6BF-5375-455C-9EA6-DF929625EA0E}">
        <p15:presenceInfo xmlns:p15="http://schemas.microsoft.com/office/powerpoint/2012/main" userId="Säiläkiv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2833802-FEF1-4C79-8D5D-14CF1EAF98D9}" styleName="Vaalea tyyli 2 - Korostus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3C2FFA5D-87B4-456A-9821-1D502468CF0F}" styleName="Teematyyli 1 - Korostu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Vaalea tyyli 2 - Korostus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Vaalea tyyli 3 - Korostus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0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B0F443-498B-4E4C-9248-FD5218CC0063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20544C-561F-4F56-89DA-33999D857AF5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962312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1ED37E19-B714-47E1-9F18-A69D312EA06D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i-FI" dirty="0"/>
              <a:t>Muokkaa tekstin perustyylejä napsauttamalla</a:t>
            </a:r>
          </a:p>
          <a:p>
            <a:pPr lvl="1" rtl="0"/>
            <a:r>
              <a:rPr lang="fi-FI" dirty="0"/>
              <a:t>Toinen taso</a:t>
            </a:r>
          </a:p>
          <a:p>
            <a:pPr lvl="2" rtl="0"/>
            <a:r>
              <a:rPr lang="fi-FI" dirty="0"/>
              <a:t>Kolmas taso</a:t>
            </a:r>
          </a:p>
          <a:p>
            <a:pPr lvl="3" rtl="0"/>
            <a:r>
              <a:rPr lang="fi-FI" dirty="0"/>
              <a:t>Neljäs taso</a:t>
            </a:r>
          </a:p>
          <a:p>
            <a:pPr lvl="4" rtl="0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93B0CF2-7F87-4E02-A248-870047730F99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893B0CF2-7F87-4E02-A248-870047730F99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93B0CF2-7F87-4E02-A248-870047730F99}" type="slidenum">
              <a:rPr lang="fi-FI" smtClean="0"/>
              <a:t>4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62328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194F1A1-5008-4E48-96A5-BC79255567D8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>
            <a:extLst>
              <a:ext uri="{FF2B5EF4-FFF2-40B4-BE49-F238E27FC236}">
                <a16:creationId xmlns:a16="http://schemas.microsoft.com/office/drawing/2014/main" id="{800A1F5A-9435-44B4-B494-8C3EBE2A360F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>
            <a:extLst>
              <a:ext uri="{FF2B5EF4-FFF2-40B4-BE49-F238E27FC236}">
                <a16:creationId xmlns:a16="http://schemas.microsoft.com/office/drawing/2014/main" id="{0572107C-BE9B-4E2F-9BC4-6665BC0CB2D0}"/>
              </a:ext>
            </a:extLst>
          </p:cNvPr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7914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35F3C5-E9D7-4138-AEFB-D4CBE77CD3F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558409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35F3C5-E9D7-4138-AEFB-D4CBE77CD3F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905977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FD36FBC-0EEE-4592-8DF2-B87C353001A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7340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35F3C5-E9D7-4138-AEFB-D4CBE77CD3F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58385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9B144B0-D616-4306-A739-A57744A9CCEB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7341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F792BD-146F-4F0A-A600-8D4CB591B76B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4328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DC7AA67-489C-4E72-A4CA-7C8B3524E2E1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6809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3C019AED-0452-4E7B-89F5-B609596735E5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9228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pPr rtl="0"/>
            <a:fld id="{8D35F3C5-E9D7-4138-AEFB-D4CBE77CD3F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78747979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35F3C5-E9D7-4138-AEFB-D4CBE77CD3F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401CF334-2D5C-4859-84A6-CA7E6E43FAE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40790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rtl="0"/>
            <a:fld id="{8D35F3C5-E9D7-4138-AEFB-D4CBE77CD3FC}" type="datetime1">
              <a:rPr lang="fi-FI" smtClean="0"/>
              <a:t>20.11.2018</a:t>
            </a:fld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rtl="0"/>
            <a:r>
              <a:rPr lang="fi-FI"/>
              <a:t>Lisää alatunniste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rtl="0"/>
            <a:fld id="{401CF334-2D5C-4859-84A6-CA7E6E43FAEB}" type="slidenum">
              <a:rPr lang="fi-FI" smtClean="0"/>
              <a:pPr/>
              <a:t>‹#›</a:t>
            </a:fld>
            <a:endParaRPr lang="fi-FI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557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8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BDCECDC-EEE3-4128-AA5E-82A8C08796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260EDE0-989C-4E16-AF94-F652294D8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07" y="4953000"/>
            <a:ext cx="12188952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Alaotsikko 4"/>
          <p:cNvSpPr>
            <a:spLocks noGrp="1"/>
          </p:cNvSpPr>
          <p:nvPr>
            <p:ph type="subTitle" idx="1"/>
          </p:nvPr>
        </p:nvSpPr>
        <p:spPr>
          <a:xfrm>
            <a:off x="1066783" y="5108573"/>
            <a:ext cx="10058400" cy="1502962"/>
          </a:xfrm>
        </p:spPr>
        <p:txBody>
          <a:bodyPr rtlCol="0">
            <a:normAutofit/>
          </a:bodyPr>
          <a:lstStyle/>
          <a:p>
            <a:pPr rtl="0"/>
            <a:r>
              <a:rPr lang="fi-FI" b="1" dirty="0">
                <a:solidFill>
                  <a:schemeClr val="tx1"/>
                </a:solidFill>
              </a:rPr>
              <a:t>TESTIPATTERISTO</a:t>
            </a:r>
          </a:p>
          <a:p>
            <a:pPr rtl="0"/>
            <a:r>
              <a:rPr lang="fi-FI" b="1" dirty="0">
                <a:solidFill>
                  <a:schemeClr val="tx1"/>
                </a:solidFill>
              </a:rPr>
              <a:t>Vihdin pallo ry</a:t>
            </a:r>
          </a:p>
          <a:p>
            <a:pPr rtl="0"/>
            <a:r>
              <a:rPr lang="fi-FI" b="1" dirty="0">
                <a:solidFill>
                  <a:schemeClr val="tx1"/>
                </a:solidFill>
              </a:rPr>
              <a:t>17.11.2018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F3985C0-E548-44D2-B30E-F3E42DADE1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07" y="4906176"/>
            <a:ext cx="12188952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Kuva 8" descr="Kuva, joka sisältää kohteen clipart-kuva&#10;&#10;Kuvaus luotu automaattisesti">
            <a:extLst>
              <a:ext uri="{FF2B5EF4-FFF2-40B4-BE49-F238E27FC236}">
                <a16:creationId xmlns:a16="http://schemas.microsoft.com/office/drawing/2014/main" id="{FC804157-238F-480D-8A22-BF676E6272F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5678" y="5190954"/>
            <a:ext cx="1930796" cy="1467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C5BB366-DF7F-4D5A-A8E3-A60302A6E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Miksi testataan?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CE8120C-5734-4457-86DC-165E5C73B2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Testaamisen tärkein lähtökohta tulee olla aina urheilijan oman kehityksen seurannassa. </a:t>
            </a:r>
          </a:p>
          <a:p>
            <a:pPr marL="0" indent="0">
              <a:buNone/>
            </a:pPr>
            <a:r>
              <a:rPr lang="fi-FI" dirty="0"/>
              <a:t>Valmentaja antaa palautteen ja käy testitulokset läpi jokaisen pelaajan kanssa. </a:t>
            </a:r>
          </a:p>
          <a:p>
            <a:pPr marL="0" indent="0">
              <a:buNone/>
            </a:pPr>
            <a:r>
              <a:rPr lang="fi-FI" dirty="0"/>
              <a:t>Testaamisen tehtävänä on antaa urheilijalle ja valmentajalle tietoa urheilijan kehityksestä. </a:t>
            </a:r>
          </a:p>
          <a:p>
            <a:pPr marL="0" indent="0">
              <a:buNone/>
            </a:pPr>
            <a:r>
              <a:rPr lang="fi-FI" dirty="0"/>
              <a:t>Testit toimivat pohjana valmennuksen kehittämiselle ja suunnittelulle.</a:t>
            </a:r>
          </a:p>
          <a:p>
            <a:pPr marL="0" indent="0">
              <a:buNone/>
            </a:pPr>
            <a:r>
              <a:rPr lang="fi-FI" dirty="0"/>
              <a:t>Juniorina aloitettu testaaminen luo pohjaa kokonaisvaltaisen valmennuksen luomiseen ja antaa tuleville valmentajille oivan tukipohjan valmennettavasta.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sz="1000" i="1" dirty="0"/>
              <a:t>Lähde: PLVT 2 LAJINKEHITTÄMISTYÖ JARI MÄKELÄ JA NIKO KUISMA</a:t>
            </a:r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12192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11B0D24-4870-4B8E-9E0C-76E056593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Testipäivä SU 2.12.2018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0B427F-31CA-4EBA-AA1D-A6410F5D55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Seuran yhteinen testipäivä pidetään SU 2.12.2018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b="1" dirty="0"/>
              <a:t> Paikka: </a:t>
            </a:r>
            <a:r>
              <a:rPr lang="fi-FI" dirty="0"/>
              <a:t>Nummelan harjun koulun liikuntasali (</a:t>
            </a:r>
            <a:r>
              <a:rPr lang="fi-FI" dirty="0" err="1"/>
              <a:t>NuHaKo</a:t>
            </a:r>
            <a:r>
              <a:rPr lang="fi-FI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Aika: </a:t>
            </a:r>
            <a:r>
              <a:rPr lang="fi-FI" dirty="0"/>
              <a:t>Testipäivä alkaa klo 14.00, kts alla tarkempi aikataulu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Kohderyhmä: </a:t>
            </a:r>
            <a:r>
              <a:rPr lang="fi-FI" dirty="0"/>
              <a:t>Testipäivä on tarkoitettu </a:t>
            </a:r>
            <a:r>
              <a:rPr lang="fi-FI" dirty="0" err="1"/>
              <a:t>ViPan</a:t>
            </a:r>
            <a:r>
              <a:rPr lang="fi-FI" dirty="0"/>
              <a:t> junioreille ikäryhmässä E – C, juoksutestiosuuden voi käydä suorittamassa myös aikuiset.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Testipäivään osallistuminen on vapaaehtoista.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/>
              <a:t> </a:t>
            </a:r>
            <a:r>
              <a:rPr lang="fi-FI" b="1" dirty="0"/>
              <a:t>Aikataulu: </a:t>
            </a:r>
            <a:r>
              <a:rPr lang="fi-FI" dirty="0"/>
              <a:t>Klo 14.00 – 14.30 alkulämmittely, jonka jälkeen käynnistetään testiryhmät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/>
              <a:t>Setti 1: </a:t>
            </a:r>
            <a:r>
              <a:rPr lang="fi-FI" dirty="0"/>
              <a:t>30 m juoksu (2 vetäjää) + vauhditon pituus hyppy kahdessa eri pisteessä (4 vetäjää)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/>
              <a:t>Setti 2: </a:t>
            </a:r>
            <a:r>
              <a:rPr lang="fi-FI" dirty="0"/>
              <a:t>Tarkkuusheitto (3 vetäjää) + näpy ruutuun (3 vetäjää)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fi-FI" b="1" dirty="0"/>
              <a:t>Setti 3: </a:t>
            </a:r>
            <a:r>
              <a:rPr lang="fi-FI" dirty="0"/>
              <a:t>Tarkkuuslyönti (2 vetäjää) + lyönti tutkaan (1 vetäjä) + pompottelu (3 vetäjää)</a:t>
            </a:r>
          </a:p>
          <a:p>
            <a:pPr marL="201168" lvl="1" indent="0">
              <a:buNone/>
            </a:pPr>
            <a:r>
              <a:rPr lang="fi-FI" b="1" u="sng" dirty="0">
                <a:sym typeface="Wingdings" panose="05000000000000000000" pitchFamily="2" charset="2"/>
              </a:rPr>
              <a:t> Jotta testit saadaan vedettyä läpi suunnitellusti tarvitaan siis yhteensä vähintään 6 testaajaa</a:t>
            </a:r>
            <a:endParaRPr lang="fi-FI" b="1" u="sng" dirty="0"/>
          </a:p>
          <a:p>
            <a:pPr lvl="2">
              <a:buFont typeface="Arial" panose="020B0604020202020204" pitchFamily="34" charset="0"/>
              <a:buChar char="•"/>
            </a:pPr>
            <a:endParaRPr lang="fi-FI" dirty="0"/>
          </a:p>
          <a:p>
            <a:pPr lvl="2">
              <a:buFont typeface="Arial" panose="020B0604020202020204" pitchFamily="34" charset="0"/>
              <a:buChar char="•"/>
            </a:pPr>
            <a:endParaRPr lang="fi-FI" dirty="0"/>
          </a:p>
          <a:p>
            <a:pPr marL="201168" lvl="1" indent="0">
              <a:buNone/>
            </a:pPr>
            <a:endParaRPr lang="fi-FI" dirty="0"/>
          </a:p>
          <a:p>
            <a:pPr lvl="1">
              <a:buFont typeface="Arial" panose="020B0604020202020204" pitchFamily="34" charset="0"/>
              <a:buChar char="•"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155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ulukko 5">
            <a:extLst>
              <a:ext uri="{FF2B5EF4-FFF2-40B4-BE49-F238E27FC236}">
                <a16:creationId xmlns:a16="http://schemas.microsoft.com/office/drawing/2014/main" id="{E5125A1C-668D-401A-A79A-63843B8C5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875432"/>
              </p:ext>
            </p:extLst>
          </p:nvPr>
        </p:nvGraphicFramePr>
        <p:xfrm>
          <a:off x="414670" y="297712"/>
          <a:ext cx="11419367" cy="56859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9409">
                  <a:extLst>
                    <a:ext uri="{9D8B030D-6E8A-4147-A177-3AD203B41FA5}">
                      <a16:colId xmlns:a16="http://schemas.microsoft.com/office/drawing/2014/main" val="28527786"/>
                    </a:ext>
                  </a:extLst>
                </a:gridCol>
                <a:gridCol w="2019751">
                  <a:extLst>
                    <a:ext uri="{9D8B030D-6E8A-4147-A177-3AD203B41FA5}">
                      <a16:colId xmlns:a16="http://schemas.microsoft.com/office/drawing/2014/main" val="1686125242"/>
                    </a:ext>
                  </a:extLst>
                </a:gridCol>
                <a:gridCol w="8310207">
                  <a:extLst>
                    <a:ext uri="{9D8B030D-6E8A-4147-A177-3AD203B41FA5}">
                      <a16:colId xmlns:a16="http://schemas.microsoft.com/office/drawing/2014/main" val="1022835833"/>
                    </a:ext>
                  </a:extLst>
                </a:gridCol>
              </a:tblGrid>
              <a:tr h="377681">
                <a:tc gridSpan="3">
                  <a:txBody>
                    <a:bodyPr/>
                    <a:lstStyle/>
                    <a:p>
                      <a:pPr algn="ctr"/>
                      <a:r>
                        <a:rPr lang="fi-FI" sz="1800" dirty="0">
                          <a:solidFill>
                            <a:schemeClr val="tx1"/>
                          </a:solidFill>
                        </a:rPr>
                        <a:t>TESTIPATTERISTON LAJIT</a:t>
                      </a:r>
                      <a:endParaRPr lang="fi-FI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291181"/>
                  </a:ext>
                </a:extLst>
              </a:tr>
              <a:tr h="838140">
                <a:tc rowSpan="2">
                  <a:txBody>
                    <a:bodyPr/>
                    <a:lstStyle/>
                    <a:p>
                      <a:r>
                        <a:rPr lang="fi-FI" sz="1200" b="1" dirty="0"/>
                        <a:t>NOPEUS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30m juoksu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Nopeus 30 m, sähköisellä ajanotolla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Asetetaan teippi 50 cm </a:t>
                      </a:r>
                      <a:r>
                        <a:rPr lang="fi-FI" sz="1200" dirty="0" err="1"/>
                        <a:t>lähtökennosta</a:t>
                      </a:r>
                      <a:r>
                        <a:rPr lang="fi-FI" sz="1200" dirty="0"/>
                        <a:t> taaksepäin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Etujalka heti teipin takana, paino tasaisesti molemmilla jaloilla, EI painonsiirtoa takajalalle ennen lähtöä (heijausta)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3 yritystä, ajat kirjataan ylös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2949"/>
                  </a:ext>
                </a:extLst>
              </a:tr>
              <a:tr h="838140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Vauhditon pituushyppy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Urheilija asettuu lähtöviivalle, jalat hieman hartioita leveämmällä, varpaat viivan takana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Ponnistus tasajalkaa maksimaalisesti mahdollisimman pitkälle, alastulo tasajalkaa tasapainoiseen asentoon patjalle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Mittaus </a:t>
                      </a:r>
                      <a:r>
                        <a:rPr lang="fi-FI" sz="1200" dirty="0" err="1"/>
                        <a:t>alastulokohdassa</a:t>
                      </a:r>
                      <a:r>
                        <a:rPr lang="fi-FI" sz="1200" dirty="0"/>
                        <a:t> lähtöviivaa lähimmästä </a:t>
                      </a:r>
                      <a:r>
                        <a:rPr lang="fi-FI" sz="1200" dirty="0" err="1"/>
                        <a:t>kehonosasta</a:t>
                      </a:r>
                      <a:r>
                        <a:rPr lang="fi-FI" sz="1200" dirty="0"/>
                        <a:t> (kantapää, käsi </a:t>
                      </a:r>
                      <a:r>
                        <a:rPr lang="fi-FI" sz="1200" dirty="0" err="1"/>
                        <a:t>tms</a:t>
                      </a:r>
                      <a:r>
                        <a:rPr lang="fi-FI" sz="1200" dirty="0"/>
                        <a:t>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3 yritystä, tulokset kirjataan ylös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15093"/>
                  </a:ext>
                </a:extLst>
              </a:tr>
              <a:tr h="838140">
                <a:tc rowSpan="5">
                  <a:txBody>
                    <a:bodyPr/>
                    <a:lstStyle/>
                    <a:p>
                      <a:r>
                        <a:rPr lang="fi-FI" sz="1200" b="1" dirty="0"/>
                        <a:t>LAJITAIDOT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Tarkkuusheitto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Tarkkuusheitossa heitetään polttolinjalta pallo kotipesään kiinniottajalle, jolla ainakin toinen jalka on oltava syöttölautasella kiinniottohetkellä. Kiinniottajan virhettä ei lasketa epäonnistumiseksi.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Pallon saa heittää yhden pompun kautta tai suoraan ilmassa. Heitot heitetään paikaltaan ilman vauhtia.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Jokaisella pelaajalla on 10 heittoa, onnistuneet heitot kirjataan ylös esim. 8/10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1800"/>
                  </a:ext>
                </a:extLst>
              </a:tr>
              <a:tr h="651887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Näpy ruutuun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Näpy lyödään ulkokentälle tehtyyn merkkiin </a:t>
                      </a:r>
                      <a:r>
                        <a:rPr lang="fi-FI" sz="1200" dirty="0">
                          <a:sym typeface="Wingdings" panose="05000000000000000000" pitchFamily="2" charset="2"/>
                        </a:rPr>
                        <a:t> Määrittele Kaitsun kanssa</a:t>
                      </a:r>
                      <a:endParaRPr lang="fi-FI" sz="1200" dirty="0"/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Jokaiselle syötetään 10 syöttöä, pelaaja saa itse valita syötöt, joihin lyö, huti lasketaan lyönniksi.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i-FI" sz="1200" dirty="0"/>
                        <a:t>Onnistuneet näpyt kirjataan ylös esim. 8/10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758767"/>
                  </a:ext>
                </a:extLst>
              </a:tr>
              <a:tr h="651887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Pallon pompottelu mailalla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Kuinka monta kertaa osallistuja onnistuu pomputtelemaan mailalla?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Pallo ei saa osua välillä muuhun kuin mailaan (esim. maahan tai seinään).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sz="1200" dirty="0"/>
                        <a:t>Jokaisella on kaksi yritystä, joista parempi tulos jää voimaan. Pomputtelun saa suorittaa naisten pallolla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7966835"/>
                  </a:ext>
                </a:extLst>
              </a:tr>
              <a:tr h="651887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Lyönti tutkaan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Jokaiselle pelaajalle syötetään 10 syöttöä. Myös huti lasketaan lyönniksi. Pelaaja saa itse valita syötöt, joihin lyö.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Paras tulos jää voimaan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Määrittele lyöntietäisyys !!!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221142"/>
                  </a:ext>
                </a:extLst>
              </a:tr>
              <a:tr h="838140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200" b="1" dirty="0"/>
                        <a:t>Tarkkuuslyönti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Tarkkuuslyönnissä lyödään 10 lyöntiä porttiin. Onnistuneet lyönnit kirjataan ylös esim. 8/10.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Lyönti suoritetaan oman ikäluokan kentän kotipesästä polttolinjalla olevaan porttiin. Portin leveys on 5 metriä. 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Lyöntien on mentävä portin läpi maata pitkin. Lyönnin on oltava maalyönti, näppejä ei hyväksytä.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fi-FI" sz="12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Jokaiselle pelaajalle syötetään 10 syöttöä. Myös huti lasketaan lyönniksi. Pelaaja saa itse valita syötöt, joihin lyö.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90674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ulukko 1">
            <a:extLst>
              <a:ext uri="{FF2B5EF4-FFF2-40B4-BE49-F238E27FC236}">
                <a16:creationId xmlns:a16="http://schemas.microsoft.com/office/drawing/2014/main" id="{53A91762-A77F-4F48-B9FC-0E017C6EE1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6091740"/>
              </p:ext>
            </p:extLst>
          </p:nvPr>
        </p:nvGraphicFramePr>
        <p:xfrm>
          <a:off x="648586" y="677140"/>
          <a:ext cx="10834578" cy="5192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6894">
                  <a:extLst>
                    <a:ext uri="{9D8B030D-6E8A-4147-A177-3AD203B41FA5}">
                      <a16:colId xmlns:a16="http://schemas.microsoft.com/office/drawing/2014/main" val="28527786"/>
                    </a:ext>
                  </a:extLst>
                </a:gridCol>
                <a:gridCol w="3906156">
                  <a:extLst>
                    <a:ext uri="{9D8B030D-6E8A-4147-A177-3AD203B41FA5}">
                      <a16:colId xmlns:a16="http://schemas.microsoft.com/office/drawing/2014/main" val="1686125242"/>
                    </a:ext>
                  </a:extLst>
                </a:gridCol>
                <a:gridCol w="1607176">
                  <a:extLst>
                    <a:ext uri="{9D8B030D-6E8A-4147-A177-3AD203B41FA5}">
                      <a16:colId xmlns:a16="http://schemas.microsoft.com/office/drawing/2014/main" val="1022835833"/>
                    </a:ext>
                  </a:extLst>
                </a:gridCol>
                <a:gridCol w="1607176">
                  <a:extLst>
                    <a:ext uri="{9D8B030D-6E8A-4147-A177-3AD203B41FA5}">
                      <a16:colId xmlns:a16="http://schemas.microsoft.com/office/drawing/2014/main" val="2242833233"/>
                    </a:ext>
                  </a:extLst>
                </a:gridCol>
                <a:gridCol w="1607176">
                  <a:extLst>
                    <a:ext uri="{9D8B030D-6E8A-4147-A177-3AD203B41FA5}">
                      <a16:colId xmlns:a16="http://schemas.microsoft.com/office/drawing/2014/main" val="4148300679"/>
                    </a:ext>
                  </a:extLst>
                </a:gridCol>
              </a:tblGrid>
              <a:tr h="485474">
                <a:tc gridSpan="5">
                  <a:txBody>
                    <a:bodyPr/>
                    <a:lstStyle/>
                    <a:p>
                      <a:pPr algn="l"/>
                      <a:r>
                        <a:rPr lang="fi-FI" sz="2400" dirty="0">
                          <a:solidFill>
                            <a:schemeClr val="tx1"/>
                          </a:solidFill>
                        </a:rPr>
                        <a:t>TESTIPATTERISTON tulokset</a:t>
                      </a:r>
                      <a:endParaRPr lang="fi-FI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6291181"/>
                  </a:ext>
                </a:extLst>
              </a:tr>
              <a:tr h="432574">
                <a:tc gridSpan="2">
                  <a:txBody>
                    <a:bodyPr/>
                    <a:lstStyle/>
                    <a:p>
                      <a:pPr algn="l"/>
                      <a:r>
                        <a:rPr lang="fi-FI" sz="2000" dirty="0">
                          <a:solidFill>
                            <a:schemeClr val="tx1"/>
                          </a:solidFill>
                        </a:rPr>
                        <a:t>Pelaajan nimi: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fi-FI" sz="2000" dirty="0">
                          <a:solidFill>
                            <a:schemeClr val="tx1"/>
                          </a:solidFill>
                        </a:rPr>
                        <a:t>Testipäivä:</a:t>
                      </a:r>
                      <a:endParaRPr lang="fi-FI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9482301"/>
                  </a:ext>
                </a:extLst>
              </a:tr>
              <a:tr h="610569">
                <a:tc rowSpan="2">
                  <a:txBody>
                    <a:bodyPr/>
                    <a:lstStyle/>
                    <a:p>
                      <a:r>
                        <a:rPr lang="fi-FI" sz="1600" b="1" dirty="0"/>
                        <a:t>NOPEUS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30m juoksu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2402949"/>
                  </a:ext>
                </a:extLst>
              </a:tr>
              <a:tr h="610569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Vauhditon pituushyppy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6115093"/>
                  </a:ext>
                </a:extLst>
              </a:tr>
              <a:tr h="610569">
                <a:tc rowSpan="5">
                  <a:txBody>
                    <a:bodyPr/>
                    <a:lstStyle/>
                    <a:p>
                      <a:r>
                        <a:rPr lang="fi-FI" sz="1600" b="1" dirty="0"/>
                        <a:t>LAJITAIDOT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Tarkkuusheitto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i-FI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351800"/>
                  </a:ext>
                </a:extLst>
              </a:tr>
              <a:tr h="610569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Näpy ruutuun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758767"/>
                  </a:ext>
                </a:extLst>
              </a:tr>
              <a:tr h="610569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Pallon pompottelu mailalla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endParaRPr lang="fi-FI" sz="16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7966835"/>
                  </a:ext>
                </a:extLst>
              </a:tr>
              <a:tr h="610569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Tarkkuuslyönti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39067460"/>
                  </a:ext>
                </a:extLst>
              </a:tr>
              <a:tr h="610569">
                <a:tc vMerge="1">
                  <a:txBody>
                    <a:bodyPr/>
                    <a:lstStyle/>
                    <a:p>
                      <a:endParaRPr lang="fi-FI" sz="120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sz="1600" dirty="0"/>
                        <a:t>Lyönti tutkaan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0" hangingPunct="1">
                        <a:buFontTx/>
                        <a:buNone/>
                      </a:pPr>
                      <a:endParaRPr lang="fi-FI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59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1123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tro">
  <a:themeElements>
    <a:clrScheme name="Retr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TM02900769[[fn=Retro]]</Template>
  <TotalTime>140</TotalTime>
  <Words>551</Words>
  <Application>Microsoft Office PowerPoint</Application>
  <PresentationFormat>Laajakuva</PresentationFormat>
  <Paragraphs>72</Paragraphs>
  <Slides>5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Retro</vt:lpstr>
      <vt:lpstr>PowerPoint-esitys</vt:lpstr>
      <vt:lpstr>Miksi testataan?</vt:lpstr>
      <vt:lpstr>Testipäivä SU 2.12.2018</vt:lpstr>
      <vt:lpstr>PowerPoint-esitys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Säiläkivi</dc:creator>
  <cp:lastModifiedBy>Säiläkivi</cp:lastModifiedBy>
  <cp:revision>28</cp:revision>
  <dcterms:created xsi:type="dcterms:W3CDTF">2018-11-17T16:29:59Z</dcterms:created>
  <dcterms:modified xsi:type="dcterms:W3CDTF">2018-11-20T18:02:35Z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